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63" r:id="rId5"/>
    <p:sldId id="258" r:id="rId6"/>
    <p:sldId id="260" r:id="rId7"/>
    <p:sldId id="264" r:id="rId8"/>
    <p:sldId id="265" r:id="rId9"/>
    <p:sldId id="266" r:id="rId10"/>
    <p:sldId id="267" r:id="rId11"/>
    <p:sldId id="268" r:id="rId12"/>
    <p:sldId id="270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040E-B45C-41A9-9379-AD19D8C0F782}" type="datetimeFigureOut">
              <a:rPr lang="en-US" smtClean="0"/>
              <a:t>9/25/2010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EA36-5A6F-4C17-8A1D-2C1AEA71336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040E-B45C-41A9-9379-AD19D8C0F782}" type="datetimeFigureOut">
              <a:rPr lang="en-US" smtClean="0"/>
              <a:t>9/25/2010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EA36-5A6F-4C17-8A1D-2C1AEA7133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040E-B45C-41A9-9379-AD19D8C0F782}" type="datetimeFigureOut">
              <a:rPr lang="en-US" smtClean="0"/>
              <a:t>9/25/2010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EA36-5A6F-4C17-8A1D-2C1AEA7133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040E-B45C-41A9-9379-AD19D8C0F782}" type="datetimeFigureOut">
              <a:rPr lang="en-US" smtClean="0"/>
              <a:t>9/25/2010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EA36-5A6F-4C17-8A1D-2C1AEA7133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040E-B45C-41A9-9379-AD19D8C0F782}" type="datetimeFigureOut">
              <a:rPr lang="en-US" smtClean="0"/>
              <a:t>9/25/2010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EA36-5A6F-4C17-8A1D-2C1AEA71336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040E-B45C-41A9-9379-AD19D8C0F782}" type="datetimeFigureOut">
              <a:rPr lang="en-US" smtClean="0"/>
              <a:t>9/25/2010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EA36-5A6F-4C17-8A1D-2C1AEA7133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040E-B45C-41A9-9379-AD19D8C0F782}" type="datetimeFigureOut">
              <a:rPr lang="en-US" smtClean="0"/>
              <a:t>9/25/2010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EA36-5A6F-4C17-8A1D-2C1AEA7133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040E-B45C-41A9-9379-AD19D8C0F782}" type="datetimeFigureOut">
              <a:rPr lang="en-US" smtClean="0"/>
              <a:t>9/25/2010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EA36-5A6F-4C17-8A1D-2C1AEA7133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040E-B45C-41A9-9379-AD19D8C0F782}" type="datetimeFigureOut">
              <a:rPr lang="en-US" smtClean="0"/>
              <a:t>9/25/2010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EA36-5A6F-4C17-8A1D-2C1AEA7133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040E-B45C-41A9-9379-AD19D8C0F782}" type="datetimeFigureOut">
              <a:rPr lang="en-US" smtClean="0"/>
              <a:t>9/25/2010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EA36-5A6F-4C17-8A1D-2C1AEA7133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040E-B45C-41A9-9379-AD19D8C0F782}" type="datetimeFigureOut">
              <a:rPr lang="en-US" smtClean="0"/>
              <a:t>9/25/2010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FE0EA36-5A6F-4C17-8A1D-2C1AEA71336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07040E-B45C-41A9-9379-AD19D8C0F782}" type="datetimeFigureOut">
              <a:rPr lang="en-US" smtClean="0"/>
              <a:t>9/25/2010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E0EA36-5A6F-4C17-8A1D-2C1AEA71336E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121919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ED 578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fall 2010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2819400"/>
          </a:xfrm>
        </p:spPr>
        <p:txBody>
          <a:bodyPr/>
          <a:lstStyle/>
          <a:p>
            <a:r>
              <a:rPr lang="en-US" dirty="0" smtClean="0"/>
              <a:t>Review of Chapter 1</a:t>
            </a:r>
          </a:p>
          <a:p>
            <a:r>
              <a:rPr lang="en-US" dirty="0" smtClean="0"/>
              <a:t>&amp; </a:t>
            </a:r>
          </a:p>
          <a:p>
            <a:r>
              <a:rPr lang="en-US" dirty="0" smtClean="0"/>
              <a:t>Chapter 2 and 3 Discussion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Tools &amp;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3600" dirty="0" smtClean="0"/>
              <a:t>Now that you have reviewed the 32 Tools and Techniques in Chapter 3 of Sullivan and </a:t>
            </a:r>
            <a:r>
              <a:rPr lang="en-US" sz="3600" dirty="0" err="1" smtClean="0"/>
              <a:t>Glanz</a:t>
            </a:r>
            <a:r>
              <a:rPr lang="en-US" sz="3600" dirty="0" smtClean="0"/>
              <a:t>, what type of tool and/or technique would best support you and your definition of supervision?</a:t>
            </a:r>
          </a:p>
          <a:p>
            <a:pPr>
              <a:buNone/>
            </a:pPr>
            <a:endParaRPr lang="en-US" sz="3600" dirty="0"/>
          </a:p>
          <a:p>
            <a:pPr algn="ctr">
              <a:buNone/>
            </a:pPr>
            <a:r>
              <a:rPr lang="en-US" sz="3600" dirty="0" smtClean="0"/>
              <a:t>-Construct support for your answer-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Putting it All Together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(</a:t>
            </a:r>
            <a:r>
              <a:rPr lang="en-US" sz="2800" dirty="0" err="1" smtClean="0"/>
              <a:t>ch</a:t>
            </a:r>
            <a:r>
              <a:rPr lang="en-US" sz="2800" dirty="0" smtClean="0"/>
              <a:t>. 1) What is your definition and what is your belief system that supports your definition?</a:t>
            </a:r>
          </a:p>
          <a:p>
            <a:pPr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 smtClean="0"/>
              <a:t>(</a:t>
            </a:r>
            <a:r>
              <a:rPr lang="en-US" sz="2800" dirty="0" err="1" smtClean="0"/>
              <a:t>ch</a:t>
            </a:r>
            <a:r>
              <a:rPr lang="en-US" sz="2800" dirty="0" smtClean="0"/>
              <a:t>. 2) What approach and interpersonal skills will you utilize to support you through the supervision process?</a:t>
            </a:r>
          </a:p>
          <a:p>
            <a:pPr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 smtClean="0"/>
              <a:t>(</a:t>
            </a:r>
            <a:r>
              <a:rPr lang="en-US" sz="2800" dirty="0" err="1" smtClean="0"/>
              <a:t>ch</a:t>
            </a:r>
            <a:r>
              <a:rPr lang="en-US" sz="2800" dirty="0" smtClean="0"/>
              <a:t>. 3) What tools and techniques will you utilized to support you through the supervision process?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Tools &amp;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3200" dirty="0" smtClean="0"/>
              <a:t>Now that you have reviewed the 32 Tools and Techniques in Chapter 3 of Sullivan and </a:t>
            </a:r>
            <a:r>
              <a:rPr lang="en-US" sz="3200" dirty="0" err="1" smtClean="0"/>
              <a:t>Glanz</a:t>
            </a:r>
            <a:r>
              <a:rPr lang="en-US" sz="3200" dirty="0" smtClean="0"/>
              <a:t>, what type of tool and/or technique would best support you and your definition of supervision?</a:t>
            </a:r>
          </a:p>
          <a:p>
            <a:pPr>
              <a:buNone/>
            </a:pPr>
            <a:endParaRPr lang="en-US" sz="3200" dirty="0"/>
          </a:p>
          <a:p>
            <a:pPr algn="ctr">
              <a:buNone/>
            </a:pPr>
            <a:r>
              <a:rPr lang="en-US" sz="3200" dirty="0" smtClean="0"/>
              <a:t>-Construct support for your answer-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	A </a:t>
            </a:r>
            <a:r>
              <a:rPr lang="en-US" dirty="0"/>
              <a:t>well designed teacher evaluation system is a powerful tool to ensure quality teaching and promote professional learning. 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As </a:t>
            </a:r>
            <a:r>
              <a:rPr lang="en-US" dirty="0"/>
              <a:t>a member of a committee to review the district’s Supervision Plan, you have been asked to present your ideas.  Your plan should reflect your vision of supervision as well as address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/>
          </a:p>
          <a:p>
            <a:pPr lvl="1"/>
            <a:r>
              <a:rPr lang="en-US" dirty="0"/>
              <a:t>The needs of the teachers and the </a:t>
            </a:r>
            <a:r>
              <a:rPr lang="en-US" dirty="0" smtClean="0"/>
              <a:t>district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components of your </a:t>
            </a:r>
            <a:r>
              <a:rPr lang="en-US" dirty="0" smtClean="0"/>
              <a:t>system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rationale for your choices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Historical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vert270">
            <a:normAutofit lnSpcReduction="10000"/>
          </a:bodyPr>
          <a:lstStyle/>
          <a:p>
            <a:pPr algn="r">
              <a:buNone/>
            </a:pPr>
            <a:r>
              <a:rPr lang="en-US" sz="2000" dirty="0" smtClean="0"/>
              <a:t>INSPECTORS</a:t>
            </a:r>
          </a:p>
          <a:p>
            <a:pPr algn="r">
              <a:buNone/>
            </a:pPr>
            <a:endParaRPr lang="en-US" sz="2000" dirty="0" smtClean="0"/>
          </a:p>
          <a:p>
            <a:pPr algn="r">
              <a:buNone/>
            </a:pPr>
            <a:endParaRPr lang="en-US" sz="2000" dirty="0" smtClean="0"/>
          </a:p>
          <a:p>
            <a:pPr algn="r">
              <a:buNone/>
            </a:pPr>
            <a:r>
              <a:rPr lang="en-US" sz="2000" dirty="0" smtClean="0"/>
              <a:t>SCIENTIFIC MANAGEMENTA– TAYLOR</a:t>
            </a:r>
          </a:p>
          <a:p>
            <a:pPr algn="r">
              <a:buNone/>
            </a:pPr>
            <a:endParaRPr lang="en-US" sz="2000" dirty="0" smtClean="0"/>
          </a:p>
          <a:p>
            <a:pPr algn="r">
              <a:buNone/>
            </a:pPr>
            <a:endParaRPr lang="en-US" sz="2000" dirty="0"/>
          </a:p>
          <a:p>
            <a:pPr algn="r">
              <a:buNone/>
            </a:pPr>
            <a:r>
              <a:rPr lang="en-US" sz="2000" dirty="0" smtClean="0"/>
              <a:t>DEMOCRATIC METHOD – DEWEY</a:t>
            </a:r>
          </a:p>
          <a:p>
            <a:pPr algn="r">
              <a:buNone/>
            </a:pPr>
            <a:endParaRPr lang="en-US" sz="2000" dirty="0" smtClean="0"/>
          </a:p>
          <a:p>
            <a:pPr algn="r">
              <a:buNone/>
            </a:pPr>
            <a:endParaRPr lang="en-US" sz="2000" dirty="0"/>
          </a:p>
          <a:p>
            <a:pPr algn="r">
              <a:buNone/>
            </a:pPr>
            <a:r>
              <a:rPr lang="en-US" sz="2000" dirty="0" smtClean="0"/>
              <a:t>SCIENTIFIC METHOD - BARR </a:t>
            </a:r>
          </a:p>
          <a:p>
            <a:pPr algn="r">
              <a:buNone/>
            </a:pPr>
            <a:endParaRPr lang="en-US" sz="2000" dirty="0" smtClean="0"/>
          </a:p>
          <a:p>
            <a:pPr algn="r">
              <a:buNone/>
            </a:pPr>
            <a:endParaRPr lang="en-US" sz="2000" dirty="0"/>
          </a:p>
          <a:p>
            <a:pPr algn="r">
              <a:buNone/>
            </a:pPr>
            <a:r>
              <a:rPr lang="en-US" sz="2000" dirty="0" smtClean="0"/>
              <a:t>LEADERSHIP EMERGES </a:t>
            </a:r>
          </a:p>
          <a:p>
            <a:pPr algn="r">
              <a:buNone/>
            </a:pPr>
            <a:endParaRPr lang="en-US" sz="2000" dirty="0" smtClean="0"/>
          </a:p>
          <a:p>
            <a:pPr algn="r">
              <a:buNone/>
            </a:pPr>
            <a:endParaRPr lang="en-US" sz="2000" dirty="0"/>
          </a:p>
          <a:p>
            <a:pPr algn="r">
              <a:buNone/>
            </a:pPr>
            <a:r>
              <a:rPr lang="en-US" sz="2000" dirty="0" smtClean="0"/>
              <a:t>CLINIICAL SUPERVISION</a:t>
            </a:r>
          </a:p>
          <a:p>
            <a:pPr algn="r">
              <a:buNone/>
            </a:pPr>
            <a:endParaRPr lang="en-US" sz="2000" dirty="0" smtClean="0"/>
          </a:p>
          <a:p>
            <a:pPr algn="r">
              <a:buNone/>
            </a:pPr>
            <a:endParaRPr lang="en-US" sz="2000" dirty="0"/>
          </a:p>
          <a:p>
            <a:pPr algn="r">
              <a:buNone/>
            </a:pPr>
            <a:r>
              <a:rPr lang="en-US" sz="2000" dirty="0" smtClean="0"/>
              <a:t>INSTRUCTIONAL LEADERSHIP</a:t>
            </a:r>
          </a:p>
          <a:p>
            <a:pPr algn="r">
              <a:buNone/>
            </a:pPr>
            <a:endParaRPr lang="en-US" sz="2000" dirty="0" smtClean="0"/>
          </a:p>
          <a:p>
            <a:pPr algn="r">
              <a:buNone/>
            </a:pPr>
            <a:endParaRPr lang="en-US" sz="2000" dirty="0"/>
          </a:p>
          <a:p>
            <a:pPr algn="r">
              <a:buNone/>
            </a:pPr>
            <a:r>
              <a:rPr lang="en-US" sz="2000" dirty="0" smtClean="0"/>
              <a:t>STANDARDS-BASED</a:t>
            </a:r>
            <a:endParaRPr lang="en-US" sz="1200" dirty="0" smtClean="0"/>
          </a:p>
          <a:p>
            <a:pPr algn="r">
              <a:buNone/>
            </a:pPr>
            <a:endParaRPr lang="en-US" sz="2000" dirty="0"/>
          </a:p>
          <a:p>
            <a:pPr algn="r"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7" name="Right Arrow 6"/>
          <p:cNvSpPr/>
          <p:nvPr/>
        </p:nvSpPr>
        <p:spPr>
          <a:xfrm>
            <a:off x="533400" y="1600200"/>
            <a:ext cx="78486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Chapter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dirty="0" smtClean="0"/>
              <a:t>“Supervision lacks focus largely due to the lack of research and continuing disagreement on the definition and purposes of supervision”</a:t>
            </a:r>
          </a:p>
          <a:p>
            <a:pPr>
              <a:buNone/>
            </a:pPr>
            <a:r>
              <a:rPr lang="en-US" sz="3600" dirty="0" smtClean="0"/>
              <a:t> </a:t>
            </a:r>
          </a:p>
          <a:p>
            <a:pPr>
              <a:buNone/>
            </a:pPr>
            <a:r>
              <a:rPr lang="en-US" sz="3600" dirty="0" smtClean="0"/>
              <a:t>Alfonso &amp; Firth (p.180), </a:t>
            </a:r>
            <a:r>
              <a:rPr lang="en-US" sz="3600" i="1" dirty="0" smtClean="0"/>
              <a:t>Instructional Supervision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Essential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>
              <a:buNone/>
            </a:pPr>
            <a:r>
              <a:rPr lang="en-US" sz="4000" dirty="0" smtClean="0"/>
              <a:t>What is your definition of supervision?</a:t>
            </a:r>
          </a:p>
          <a:p>
            <a:pPr algn="ctr">
              <a:buNone/>
            </a:pPr>
            <a:endParaRPr lang="en-US" sz="4000" dirty="0"/>
          </a:p>
          <a:p>
            <a:pPr algn="ctr">
              <a:buNone/>
            </a:pPr>
            <a:r>
              <a:rPr lang="en-US" sz="4000" dirty="0" smtClean="0"/>
              <a:t>What is your belief system as it relates to supervision?</a:t>
            </a:r>
            <a:endParaRPr lang="en-US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Supervision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The authors (Sullivan &amp; </a:t>
            </a:r>
            <a:r>
              <a:rPr lang="en-US" sz="3200" dirty="0" err="1" smtClean="0"/>
              <a:t>Glanz</a:t>
            </a:r>
            <a:r>
              <a:rPr lang="en-US" sz="3200" dirty="0" smtClean="0"/>
              <a:t>) view supervision as the center for the improvement of instruction.</a:t>
            </a:r>
          </a:p>
          <a:p>
            <a:pPr>
              <a:buNone/>
            </a:pPr>
            <a:endParaRPr lang="en-US" sz="3200" dirty="0"/>
          </a:p>
          <a:p>
            <a:pPr>
              <a:buNone/>
            </a:pPr>
            <a:r>
              <a:rPr lang="en-US" sz="3200" dirty="0" smtClean="0"/>
              <a:t>“Supervision is the process of engaging teacher in dialogue for the purpose of improving teaching and increasing achievement” (p. 4)</a:t>
            </a:r>
            <a:endParaRPr lang="en-US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2 – Interpersonal Approaches to Supervision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How do the four interpersonal approaches to supervision in Chapter 2 relate to and support Sullivan and </a:t>
            </a:r>
            <a:r>
              <a:rPr lang="en-US" sz="2800" dirty="0" err="1" smtClean="0"/>
              <a:t>Glanz</a:t>
            </a:r>
            <a:r>
              <a:rPr lang="en-US" sz="2800" dirty="0" smtClean="0"/>
              <a:t> definition of supervision?</a:t>
            </a:r>
          </a:p>
          <a:p>
            <a:pPr>
              <a:buNone/>
            </a:pPr>
            <a:endParaRPr lang="en-US" sz="2800" dirty="0"/>
          </a:p>
          <a:p>
            <a:pPr marL="514350" indent="-514350">
              <a:buAutoNum type="arabicPeriod"/>
            </a:pPr>
            <a:r>
              <a:rPr lang="en-US" sz="2800" dirty="0" smtClean="0"/>
              <a:t>Directive Control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Directive Informational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Collaborative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Self-Directed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Connecting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4000" dirty="0" smtClean="0"/>
              <a:t>Compare and Contrast the Interpersonal Approaches in Sullivan and </a:t>
            </a:r>
            <a:r>
              <a:rPr lang="en-US" sz="4000" dirty="0" err="1" smtClean="0"/>
              <a:t>Glanz</a:t>
            </a:r>
            <a:r>
              <a:rPr lang="en-US" sz="4000" dirty="0" smtClean="0"/>
              <a:t> with the Hersey and Blanchard Model for Situational Leadership, which was discussed in ED 517.</a:t>
            </a:r>
            <a:endParaRPr lang="en-US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Moving Toward Your Definition of Supervision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(page 35) Sullivan &amp; </a:t>
            </a:r>
            <a:r>
              <a:rPr lang="en-US" sz="2800" dirty="0" err="1" smtClean="0"/>
              <a:t>Glanz</a:t>
            </a:r>
            <a:endParaRPr lang="en-US" sz="2800" dirty="0" smtClean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 smtClean="0"/>
              <a:t>Think About…</a:t>
            </a:r>
          </a:p>
          <a:p>
            <a:pPr>
              <a:buNone/>
            </a:pPr>
            <a:r>
              <a:rPr lang="en-US" sz="2800" dirty="0" smtClean="0"/>
              <a:t>1. Factors that influenced our professional work</a:t>
            </a:r>
          </a:p>
          <a:p>
            <a:pPr>
              <a:buNone/>
            </a:pPr>
            <a:r>
              <a:rPr lang="en-US" sz="2800" dirty="0" smtClean="0"/>
              <a:t>2. Your views, beliefs, and vision of the way a school should be (climate &amp; culture)</a:t>
            </a:r>
          </a:p>
          <a:p>
            <a:pPr>
              <a:buNone/>
            </a:pPr>
            <a:r>
              <a:rPr lang="en-US" sz="2800" dirty="0" smtClean="0"/>
              <a:t>3. Support your ideas with examples from literature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3 – Observation Tools and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Quantitative vs. Qualitative</a:t>
            </a:r>
          </a:p>
          <a:p>
            <a:pPr algn="ctr">
              <a:buNone/>
            </a:pPr>
            <a:r>
              <a:rPr lang="en-US" dirty="0" smtClean="0"/>
              <a:t>Latte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Qualitative					Quantitative</a:t>
            </a:r>
          </a:p>
          <a:p>
            <a:pPr>
              <a:buNone/>
            </a:pPr>
            <a:r>
              <a:rPr lang="en-US" dirty="0" smtClean="0"/>
              <a:t>Robust aroma			12 Ounces</a:t>
            </a:r>
          </a:p>
          <a:p>
            <a:pPr>
              <a:buNone/>
            </a:pPr>
            <a:r>
              <a:rPr lang="en-US" dirty="0" smtClean="0"/>
              <a:t>Frothy Appearance			Serving Temp 150</a:t>
            </a:r>
          </a:p>
          <a:p>
            <a:pPr>
              <a:buNone/>
            </a:pPr>
            <a:r>
              <a:rPr lang="en-US" dirty="0" smtClean="0"/>
              <a:t>Strong Taste				Cost $4.95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5" name="Picture 4" descr="latt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6200" y="2819400"/>
            <a:ext cx="1524000" cy="1009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</TotalTime>
  <Words>307</Words>
  <Application>Microsoft Office PowerPoint</Application>
  <PresentationFormat>On-screen Show (4:3)</PresentationFormat>
  <Paragraphs>92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ED 578 fall 2010</vt:lpstr>
      <vt:lpstr>Historical View</vt:lpstr>
      <vt:lpstr>Review of Chapter 1</vt:lpstr>
      <vt:lpstr>Two Essential Questions</vt:lpstr>
      <vt:lpstr>Definition of Supervision</vt:lpstr>
      <vt:lpstr>CHAPTER 2 – Interpersonal Approaches to Supervision</vt:lpstr>
      <vt:lpstr>Connecting Models</vt:lpstr>
      <vt:lpstr>Moving Toward Your Definition of Supervision</vt:lpstr>
      <vt:lpstr>Chapter 3 – Observation Tools and Techniques</vt:lpstr>
      <vt:lpstr>Tools &amp; Techniques</vt:lpstr>
      <vt:lpstr>      Putting it All Together </vt:lpstr>
      <vt:lpstr>Tools &amp; Techniques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 578 fall 2010</dc:title>
  <dc:creator>rschultz</dc:creator>
  <cp:lastModifiedBy>rschultz</cp:lastModifiedBy>
  <cp:revision>8</cp:revision>
  <dcterms:created xsi:type="dcterms:W3CDTF">2010-09-25T11:01:12Z</dcterms:created>
  <dcterms:modified xsi:type="dcterms:W3CDTF">2010-09-25T12:16:41Z</dcterms:modified>
</cp:coreProperties>
</file>